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5" r:id="rId28"/>
    <p:sldId id="286" r:id="rId29"/>
    <p:sldId id="293" r:id="rId30"/>
    <p:sldId id="299" r:id="rId31"/>
    <p:sldId id="294" r:id="rId32"/>
    <p:sldId id="295" r:id="rId33"/>
    <p:sldId id="298" r:id="rId34"/>
    <p:sldId id="296" r:id="rId35"/>
    <p:sldId id="297" r:id="rId36"/>
    <p:sldId id="303" r:id="rId37"/>
    <p:sldId id="300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27/04/2020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7498080" cy="388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  <a:latin typeface="Impact" pitchFamily="34" charset="0"/>
              </a:rPr>
              <a:t>FACTORS</a:t>
            </a:r>
            <a:br>
              <a:rPr lang="en-US" sz="9600" dirty="0" smtClean="0">
                <a:solidFill>
                  <a:srgbClr val="7030A0"/>
                </a:solidFill>
                <a:latin typeface="Impact" pitchFamily="34" charset="0"/>
              </a:rPr>
            </a:br>
            <a:r>
              <a:rPr lang="en-US" sz="9600" dirty="0" smtClean="0">
                <a:solidFill>
                  <a:srgbClr val="7030A0"/>
                </a:solidFill>
                <a:latin typeface="Impact" pitchFamily="34" charset="0"/>
              </a:rPr>
              <a:t>&amp;</a:t>
            </a:r>
            <a:br>
              <a:rPr lang="en-US" sz="9600" dirty="0" smtClean="0">
                <a:solidFill>
                  <a:srgbClr val="7030A0"/>
                </a:solidFill>
                <a:latin typeface="Impact" pitchFamily="34" charset="0"/>
              </a:rPr>
            </a:br>
            <a:r>
              <a:rPr lang="en-US" sz="9600" dirty="0" smtClean="0">
                <a:solidFill>
                  <a:srgbClr val="7030A0"/>
                </a:solidFill>
                <a:latin typeface="Impact" pitchFamily="34" charset="0"/>
              </a:rPr>
              <a:t>MULTIPLES</a:t>
            </a:r>
            <a:endParaRPr lang="en-US" sz="9600" dirty="0">
              <a:solidFill>
                <a:srgbClr val="7030A0"/>
              </a:solidFill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with trailing zeroes: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number has zeroes in its tens and ones places , it is divisible by 4.</a:t>
            </a:r>
          </a:p>
          <a:p>
            <a:r>
              <a:rPr lang="en-US" dirty="0" smtClean="0"/>
              <a:t>Example: Numbers like 100,400, 3200,6500,76000, etc are divisible by 4. </a:t>
            </a:r>
          </a:p>
          <a:p>
            <a:r>
              <a:rPr lang="en-US" dirty="0" smtClean="0"/>
              <a:t>If a number has zeroes in its hundreds places , tens places and ones places , it is divisible by 8.</a:t>
            </a:r>
          </a:p>
          <a:p>
            <a:r>
              <a:rPr lang="en-US" dirty="0" smtClean="0"/>
              <a:t>Example: Numbers like 1000 , 2000,6000, 20000 , 300000,etc are divisible by 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Divisibility by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is divisible by 3 if the sum of its digits is divisible by 3.</a:t>
            </a:r>
          </a:p>
          <a:p>
            <a:r>
              <a:rPr lang="en-US" dirty="0" smtClean="0"/>
              <a:t>Example: Is 435678 divisible by 3?</a:t>
            </a:r>
          </a:p>
          <a:p>
            <a:r>
              <a:rPr lang="en-US" dirty="0" smtClean="0"/>
              <a:t>Let us add its digits.</a:t>
            </a:r>
          </a:p>
          <a:p>
            <a:r>
              <a:rPr lang="en-US" dirty="0" smtClean="0"/>
              <a:t>4+3+5+6+7+8=33</a:t>
            </a:r>
          </a:p>
          <a:p>
            <a:r>
              <a:rPr lang="en-US" dirty="0" smtClean="0"/>
              <a:t>33÷3=11</a:t>
            </a:r>
          </a:p>
          <a:p>
            <a:r>
              <a:rPr lang="en-US" dirty="0" smtClean="0"/>
              <a:t>Since 33 is divisible by 3 , so 435678 is divisible by 3.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Divisibility by 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is divisible by 9 if the sum of its digits is divisible by 9.</a:t>
            </a:r>
          </a:p>
          <a:p>
            <a:r>
              <a:rPr lang="en-US" dirty="0" smtClean="0"/>
              <a:t>Example: Is 32865 divisible by 9?</a:t>
            </a:r>
          </a:p>
          <a:p>
            <a:r>
              <a:rPr lang="en-US" dirty="0" smtClean="0"/>
              <a:t>Let us add its digits.               9  24  2</a:t>
            </a:r>
          </a:p>
          <a:p>
            <a:r>
              <a:rPr lang="en-US" dirty="0" smtClean="0"/>
              <a:t>3+2+8+6+5=24                       -18</a:t>
            </a:r>
          </a:p>
          <a:p>
            <a:r>
              <a:rPr lang="en-US" dirty="0" smtClean="0"/>
              <a:t>24 is not divisible by 9.                 6</a:t>
            </a:r>
          </a:p>
          <a:p>
            <a:r>
              <a:rPr lang="en-US" dirty="0" smtClean="0"/>
              <a:t>Since the sum of the digits is not divisible by 9 ,so 32865 is not divisible by 9.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38900" y="36195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200900" y="3619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10400" y="4191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Divisibility by 11: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number is divisible by 11 if the difference between the sum of the digits at even places and sum of the digits at odd places is either 0 or a multiple of 11,then the number is divisible by 11.</a:t>
            </a:r>
          </a:p>
          <a:p>
            <a:r>
              <a:rPr lang="en-US" dirty="0" smtClean="0"/>
              <a:t>Example:  Is 428934 divisible by 11?</a:t>
            </a:r>
          </a:p>
          <a:p>
            <a:r>
              <a:rPr lang="en-US" dirty="0" smtClean="0"/>
              <a:t>E        </a:t>
            </a:r>
            <a:r>
              <a:rPr lang="en-US" dirty="0" err="1" smtClean="0"/>
              <a:t>E</a:t>
            </a:r>
            <a:r>
              <a:rPr lang="en-US" dirty="0" smtClean="0"/>
              <a:t>        </a:t>
            </a:r>
            <a:r>
              <a:rPr lang="en-US" dirty="0" err="1" smtClean="0"/>
              <a:t>E</a:t>
            </a:r>
            <a:endParaRPr lang="en-US" dirty="0" smtClean="0"/>
          </a:p>
          <a:p>
            <a:r>
              <a:rPr lang="en-US" dirty="0" smtClean="0"/>
              <a:t>4   2   8   9   3   4</a:t>
            </a:r>
          </a:p>
          <a:p>
            <a:r>
              <a:rPr lang="en-US" dirty="0" smtClean="0"/>
              <a:t>    O       </a:t>
            </a:r>
            <a:r>
              <a:rPr lang="en-US" dirty="0" err="1" smtClean="0"/>
              <a:t>O</a:t>
            </a:r>
            <a:r>
              <a:rPr lang="en-US" dirty="0" smtClean="0"/>
              <a:t>       </a:t>
            </a:r>
            <a:r>
              <a:rPr lang="en-US" dirty="0" err="1" smtClean="0"/>
              <a:t>O</a:t>
            </a:r>
            <a:endParaRPr lang="en-US" dirty="0" smtClean="0"/>
          </a:p>
          <a:p>
            <a:r>
              <a:rPr lang="en-US" dirty="0" smtClean="0"/>
              <a:t>Sum of digits at odd places=4+9+2=15</a:t>
            </a:r>
          </a:p>
          <a:p>
            <a:r>
              <a:rPr lang="en-US" dirty="0" smtClean="0"/>
              <a:t>Sum of digits at even places=3+8+4=15</a:t>
            </a:r>
          </a:p>
          <a:p>
            <a:r>
              <a:rPr lang="en-US" dirty="0" smtClean="0"/>
              <a:t>Differences of two sums=15-15=0</a:t>
            </a:r>
          </a:p>
          <a:p>
            <a:r>
              <a:rPr lang="en-US" dirty="0" smtClean="0"/>
              <a:t>So , 428934 is divisible by 11.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en-US" dirty="0" smtClean="0"/>
              <a:t>More on divisibility 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Point-A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number is divisible by 6 if it is divisible by co-prime factors of 6.</a:t>
            </a:r>
          </a:p>
          <a:p>
            <a:r>
              <a:rPr lang="en-US" dirty="0" smtClean="0"/>
              <a:t>Example: 54 is divisible by 2 and 3.So, 54 is divisible by 2x3=6.</a:t>
            </a:r>
          </a:p>
          <a:p>
            <a:r>
              <a:rPr lang="en-US" dirty="0" smtClean="0"/>
              <a:t>Similarly, a number is divisible by 12 if it is divisible by 4 and 3.</a:t>
            </a:r>
          </a:p>
          <a:p>
            <a:r>
              <a:rPr lang="en-US" b="1" u="sng" dirty="0" smtClean="0"/>
              <a:t>Point –B:  </a:t>
            </a:r>
            <a:r>
              <a:rPr lang="en-US" dirty="0" smtClean="0">
                <a:solidFill>
                  <a:srgbClr val="FF0000"/>
                </a:solidFill>
              </a:rPr>
              <a:t>If a number is divisible by another number , then it is divisible by each factor of that number.</a:t>
            </a:r>
          </a:p>
          <a:p>
            <a:r>
              <a:rPr lang="en-US" dirty="0" smtClean="0"/>
              <a:t>Example: 20 is divisible by 10. Factors of 10 are 1,2,5,10. So, 20 is also divisible by 1,2,5,10.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on divisibility 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Point-C: </a:t>
            </a:r>
            <a:r>
              <a:rPr lang="en-US" dirty="0" smtClean="0">
                <a:solidFill>
                  <a:srgbClr val="FF0000"/>
                </a:solidFill>
              </a:rPr>
              <a:t>If a number is divisible by two co-prime numbers , then it is divisible by their product.</a:t>
            </a:r>
          </a:p>
          <a:p>
            <a:r>
              <a:rPr lang="en-US" dirty="0" smtClean="0"/>
              <a:t>Example: 6 and 7 are two co-prime numbers.  84 is divisible by 6 as well as 7. So, 84 is also divisible by 6x7=42.</a:t>
            </a:r>
          </a:p>
          <a:p>
            <a:r>
              <a:rPr lang="en-US" b="1" u="sng" dirty="0" smtClean="0"/>
              <a:t>Point-D: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If two numbers are divisible by a number, then their sum is also divisible by that number.</a:t>
            </a:r>
          </a:p>
          <a:p>
            <a:r>
              <a:rPr lang="en-US" dirty="0" smtClean="0"/>
              <a:t>Example: 16 and 20 are divisible by 4. So, 20+16=36 is also divisible by 4.</a:t>
            </a:r>
          </a:p>
          <a:p>
            <a:r>
              <a:rPr lang="en-US" b="1" u="sng" dirty="0" smtClean="0"/>
              <a:t>Point-E: </a:t>
            </a:r>
            <a:r>
              <a:rPr lang="en-US" dirty="0" smtClean="0">
                <a:solidFill>
                  <a:srgbClr val="FF0000"/>
                </a:solidFill>
              </a:rPr>
              <a:t>If two given numbers are divisible by a number , then their difference is also divisible by that number.</a:t>
            </a:r>
          </a:p>
          <a:p>
            <a:r>
              <a:rPr lang="en-US" dirty="0" smtClean="0"/>
              <a:t>Example:  28 and 63 are divisible by 7. So, 63-28=35. 35 is also divisible by 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66800"/>
          </a:xfrm>
        </p:spPr>
        <p:txBody>
          <a:bodyPr/>
          <a:lstStyle/>
          <a:p>
            <a:r>
              <a:rPr lang="en-US" dirty="0" smtClean="0"/>
              <a:t>Self evaluation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(a) Is 4563 divisible by 2?</a:t>
            </a:r>
          </a:p>
          <a:p>
            <a:r>
              <a:rPr lang="en-US" dirty="0" smtClean="0"/>
              <a:t>(b) Is 7543 divisible by 3?</a:t>
            </a:r>
          </a:p>
          <a:p>
            <a:r>
              <a:rPr lang="en-US" dirty="0" smtClean="0"/>
              <a:t>(c) Is 2364 divisible by 4?</a:t>
            </a:r>
          </a:p>
          <a:p>
            <a:r>
              <a:rPr lang="en-US" dirty="0" smtClean="0"/>
              <a:t>(d) Is 6545 divisible by 5?</a:t>
            </a:r>
          </a:p>
          <a:p>
            <a:r>
              <a:rPr lang="en-US" dirty="0" smtClean="0"/>
              <a:t>(e) Is 3276 divisible by 6?</a:t>
            </a:r>
          </a:p>
          <a:p>
            <a:r>
              <a:rPr lang="en-US" dirty="0" smtClean="0"/>
              <a:t>(f) Is 8765 divisible by 8?</a:t>
            </a:r>
          </a:p>
          <a:p>
            <a:r>
              <a:rPr lang="en-US" dirty="0" smtClean="0"/>
              <a:t>(g) Is 56738 divisible by 9?</a:t>
            </a:r>
          </a:p>
          <a:p>
            <a:r>
              <a:rPr lang="en-US" dirty="0" smtClean="0"/>
              <a:t>(h) Is 98732 divisible by 10?</a:t>
            </a:r>
          </a:p>
          <a:p>
            <a:r>
              <a:rPr lang="en-US" dirty="0" smtClean="0"/>
              <a:t>(i) Is 56433 divisible by 11?</a:t>
            </a:r>
          </a:p>
          <a:p>
            <a:r>
              <a:rPr lang="en-US" dirty="0" smtClean="0"/>
              <a:t>(j) A number is divisible by 3 and 4. By which higher number it must be divisible?</a:t>
            </a:r>
          </a:p>
          <a:p>
            <a:r>
              <a:rPr lang="en-US" dirty="0" smtClean="0"/>
              <a:t>(k) 81 and 63 are both divisible by 9. Using properties of divisibility , which two numbers are also divisible by 9?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factorisation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2   240</a:t>
            </a:r>
          </a:p>
          <a:p>
            <a:pPr>
              <a:buNone/>
            </a:pPr>
            <a:r>
              <a:rPr lang="en-US" dirty="0" smtClean="0"/>
              <a:t> 2   120</a:t>
            </a:r>
          </a:p>
          <a:p>
            <a:pPr>
              <a:buNone/>
            </a:pPr>
            <a:r>
              <a:rPr lang="en-US" dirty="0" smtClean="0"/>
              <a:t> 2     60 </a:t>
            </a:r>
          </a:p>
          <a:p>
            <a:pPr>
              <a:buNone/>
            </a:pPr>
            <a:r>
              <a:rPr lang="en-US" dirty="0" smtClean="0"/>
              <a:t> 2     30</a:t>
            </a:r>
          </a:p>
          <a:p>
            <a:pPr>
              <a:buNone/>
            </a:pPr>
            <a:r>
              <a:rPr lang="en-US" dirty="0" smtClean="0"/>
              <a:t> 3     15</a:t>
            </a:r>
          </a:p>
          <a:p>
            <a:pPr>
              <a:buNone/>
            </a:pPr>
            <a:r>
              <a:rPr lang="en-US" dirty="0" smtClean="0"/>
              <a:t> 5       5</a:t>
            </a:r>
          </a:p>
          <a:p>
            <a:pPr>
              <a:buNone/>
            </a:pPr>
            <a:r>
              <a:rPr lang="en-US" dirty="0" smtClean="0"/>
              <a:t>          1</a:t>
            </a:r>
          </a:p>
          <a:p>
            <a:r>
              <a:rPr lang="en-US" dirty="0" smtClean="0"/>
              <a:t>So , the prime </a:t>
            </a:r>
            <a:r>
              <a:rPr lang="en-US" dirty="0" err="1" smtClean="0"/>
              <a:t>factorisation</a:t>
            </a:r>
            <a:r>
              <a:rPr lang="en-US" dirty="0" smtClean="0"/>
              <a:t> of 240 is 2x2x2x2x3x5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342900" y="3009900"/>
            <a:ext cx="3657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18288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2286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2743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3352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5000" y="38100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44196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HIGHEST COMMON FACTOR:</a:t>
            </a:r>
            <a:br>
              <a:rPr lang="en-US" dirty="0" smtClean="0"/>
            </a:br>
            <a:r>
              <a:rPr lang="en-US" sz="3100" dirty="0" smtClean="0"/>
              <a:t>It is also called as Greatest Common Divisor.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FINDING OUT HCF BY FACTOR METHOD</a:t>
            </a:r>
            <a:r>
              <a:rPr lang="en-US" dirty="0" smtClean="0"/>
              <a:t>:</a:t>
            </a:r>
          </a:p>
          <a:p>
            <a:r>
              <a:rPr lang="en-US" dirty="0" smtClean="0"/>
              <a:t>Let us find out the HCF of 18 and 24.</a:t>
            </a:r>
          </a:p>
          <a:p>
            <a:r>
              <a:rPr lang="en-US" dirty="0" smtClean="0"/>
              <a:t>The factors of 18 are 1,2,3,6,9,18.</a:t>
            </a:r>
          </a:p>
          <a:p>
            <a:r>
              <a:rPr lang="en-US" dirty="0" smtClean="0"/>
              <a:t>The factors of 24 are 1,2,3,4,6,8,12,24.</a:t>
            </a:r>
          </a:p>
          <a:p>
            <a:r>
              <a:rPr lang="en-US" dirty="0" smtClean="0"/>
              <a:t>The common factors of 18 and 24 are 1,2,3,6.</a:t>
            </a:r>
          </a:p>
          <a:p>
            <a:r>
              <a:rPr lang="en-US" dirty="0" smtClean="0"/>
              <a:t>The Highest Common Factor (HCF) is 6.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FINDING HCF BY PRIME FACTORISATION METHOD:</a:t>
            </a:r>
          </a:p>
          <a:p>
            <a:r>
              <a:rPr lang="en-US" dirty="0" smtClean="0"/>
              <a:t>Let us find out the HCF of 36 and 48.</a:t>
            </a:r>
          </a:p>
          <a:p>
            <a:pPr>
              <a:buNone/>
            </a:pPr>
            <a:r>
              <a:rPr lang="en-US" dirty="0" smtClean="0"/>
              <a:t>    2 36              2  48</a:t>
            </a:r>
          </a:p>
          <a:p>
            <a:pPr>
              <a:buNone/>
            </a:pPr>
            <a:r>
              <a:rPr lang="en-US" dirty="0" smtClean="0"/>
              <a:t>    2 18              2   24</a:t>
            </a:r>
          </a:p>
          <a:p>
            <a:pPr marL="596646" indent="-514350">
              <a:buNone/>
            </a:pPr>
            <a:r>
              <a:rPr lang="en-US" dirty="0" smtClean="0"/>
              <a:t>    3   9              2   12</a:t>
            </a:r>
          </a:p>
          <a:p>
            <a:pPr marL="596646" indent="-514350">
              <a:buNone/>
            </a:pPr>
            <a:r>
              <a:rPr lang="en-US" dirty="0" smtClean="0"/>
              <a:t>    3   3              2     6</a:t>
            </a:r>
          </a:p>
          <a:p>
            <a:pPr marL="596646" indent="-514350">
              <a:buNone/>
            </a:pPr>
            <a:r>
              <a:rPr lang="en-US" dirty="0" smtClean="0"/>
              <a:t>         1              3     3</a:t>
            </a:r>
          </a:p>
          <a:p>
            <a:pPr marL="596646" indent="-514350">
              <a:buNone/>
            </a:pPr>
            <a:r>
              <a:rPr lang="en-US" dirty="0" smtClean="0"/>
              <a:t>                                1</a:t>
            </a:r>
          </a:p>
          <a:p>
            <a:pPr marL="596646" indent="-514350">
              <a:buNone/>
            </a:pPr>
            <a:r>
              <a:rPr lang="en-US" dirty="0" smtClean="0"/>
              <a:t>36= 2x2x3x3</a:t>
            </a:r>
          </a:p>
          <a:p>
            <a:pPr marL="596646" indent="-514350">
              <a:buNone/>
            </a:pPr>
            <a:r>
              <a:rPr lang="en-US" dirty="0" smtClean="0"/>
              <a:t>48= 2x2x2x2x3</a:t>
            </a:r>
          </a:p>
          <a:p>
            <a:pPr marL="596646" indent="-514350">
              <a:buNone/>
            </a:pPr>
            <a:r>
              <a:rPr lang="en-US" dirty="0" smtClean="0"/>
              <a:t>Common factors of 36 and 48 are 2,2,3</a:t>
            </a:r>
          </a:p>
          <a:p>
            <a:pPr marL="596646" indent="-514350">
              <a:buNone/>
            </a:pPr>
            <a:r>
              <a:rPr lang="en-US" dirty="0" smtClean="0"/>
              <a:t>So , HCF of 36 and 48 = 2x2x3=12</a:t>
            </a:r>
          </a:p>
          <a:p>
            <a:pPr marL="596646" indent="-51435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04900" y="31623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766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362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28956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1200" y="3276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81200" y="3733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2362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2819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3276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14800" y="3733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91000" y="42672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After learning the chapter , students will be able to:</a:t>
            </a:r>
          </a:p>
          <a:p>
            <a:r>
              <a:rPr lang="en-US" dirty="0" smtClean="0"/>
              <a:t>(a) learn more about factors and multiples.</a:t>
            </a:r>
          </a:p>
          <a:p>
            <a:r>
              <a:rPr lang="en-US" dirty="0" smtClean="0"/>
              <a:t>(b) find out HCF and LCM of given numbers by using different methods.</a:t>
            </a:r>
          </a:p>
          <a:p>
            <a:r>
              <a:rPr lang="en-US" dirty="0" smtClean="0"/>
              <a:t>(c) solve various word problems based on HCF and LCM.</a:t>
            </a:r>
          </a:p>
          <a:p>
            <a:r>
              <a:rPr lang="en-US" dirty="0" smtClean="0"/>
              <a:t>(d) </a:t>
            </a:r>
            <a:r>
              <a:rPr lang="en-US" dirty="0" err="1" smtClean="0"/>
              <a:t>analyse</a:t>
            </a:r>
            <a:r>
              <a:rPr lang="en-US" dirty="0" smtClean="0"/>
              <a:t> different relations between HCF and LCM.</a:t>
            </a:r>
          </a:p>
          <a:p>
            <a:r>
              <a:rPr lang="en-US" dirty="0" smtClean="0"/>
              <a:t>(e) understand the properties of HCF and LCM.</a:t>
            </a:r>
          </a:p>
          <a:p>
            <a:r>
              <a:rPr lang="en-US" dirty="0" smtClean="0"/>
              <a:t>(f) create questions of their own based on daily life situations related to HCF and LCM and use them in higher studies and day-to-day life.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400288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FINDING HCF BY CONTINUED DIVISION METHOD:</a:t>
            </a:r>
          </a:p>
          <a:p>
            <a:r>
              <a:rPr lang="en-US" dirty="0" smtClean="0"/>
              <a:t>      Let us find out the HCF of 28 and 49.</a:t>
            </a:r>
          </a:p>
          <a:p>
            <a:pPr>
              <a:buNone/>
            </a:pPr>
            <a:r>
              <a:rPr lang="en-US" dirty="0" smtClean="0"/>
              <a:t>            28  49  1         </a:t>
            </a:r>
            <a:r>
              <a:rPr lang="en-US" sz="1600" dirty="0" smtClean="0"/>
              <a:t> </a:t>
            </a:r>
            <a:r>
              <a:rPr lang="en-US" sz="1800" dirty="0" smtClean="0"/>
              <a:t>We divide the greater number by the smaller.</a:t>
            </a:r>
          </a:p>
          <a:p>
            <a:pPr>
              <a:buNone/>
            </a:pPr>
            <a:r>
              <a:rPr lang="en-US" dirty="0" smtClean="0"/>
              <a:t>                 -28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400" dirty="0" smtClean="0"/>
              <a:t>Remainder is not zero</a:t>
            </a:r>
            <a:r>
              <a:rPr lang="en-US" sz="1600" dirty="0" smtClean="0"/>
              <a:t>.      </a:t>
            </a:r>
            <a:r>
              <a:rPr lang="en-US" dirty="0" smtClean="0"/>
              <a:t>21   28  1       </a:t>
            </a:r>
            <a:r>
              <a:rPr lang="en-US" sz="1600" dirty="0" smtClean="0"/>
              <a:t>The previous divisor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1200" dirty="0" err="1" smtClean="0"/>
              <a:t>So,division</a:t>
            </a:r>
            <a:r>
              <a:rPr lang="en-US" sz="1200" dirty="0" smtClean="0"/>
              <a:t> continues.                             </a:t>
            </a:r>
            <a:r>
              <a:rPr lang="en-US" dirty="0" smtClean="0"/>
              <a:t>-21</a:t>
            </a:r>
            <a:r>
              <a:rPr lang="en-US" sz="1600" dirty="0" smtClean="0"/>
              <a:t>                   becomes the dividend.</a:t>
            </a:r>
          </a:p>
          <a:p>
            <a:pPr>
              <a:buNone/>
            </a:pPr>
            <a:r>
              <a:rPr lang="en-US" dirty="0" smtClean="0"/>
              <a:t>                           7   21  3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sz="1600" dirty="0" smtClean="0"/>
              <a:t>The last divisor is 7.                  </a:t>
            </a:r>
            <a:r>
              <a:rPr lang="en-US" dirty="0" smtClean="0"/>
              <a:t>-21      </a:t>
            </a:r>
            <a:r>
              <a:rPr lang="en-US" sz="1600" dirty="0" smtClean="0"/>
              <a:t>We stop when we remainder</a:t>
            </a:r>
          </a:p>
          <a:p>
            <a:pPr>
              <a:buNone/>
            </a:pPr>
            <a:r>
              <a:rPr lang="en-US" dirty="0" smtClean="0"/>
              <a:t>                                  0        </a:t>
            </a:r>
            <a:r>
              <a:rPr lang="en-US" sz="1600" dirty="0" smtClean="0"/>
              <a:t>becomes zero</a:t>
            </a:r>
          </a:p>
          <a:p>
            <a:pPr>
              <a:buNone/>
            </a:pPr>
            <a:r>
              <a:rPr lang="en-US" sz="2800" dirty="0" smtClean="0"/>
              <a:t>Therefore , the HCF is 7.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019300" y="24765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743200" y="2438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2895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857500" y="33147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6600" y="2895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581400" y="34290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39624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619500" y="44577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14800" y="3962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419600" y="4495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14800" y="4953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267200" y="2362200"/>
            <a:ext cx="4682752" cy="3276600"/>
          </a:xfr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HCF OF THREE OR MORE NUMBERS: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850064"/>
            <a:ext cx="7848600" cy="4703136"/>
          </a:xfrm>
        </p:spPr>
        <p:txBody>
          <a:bodyPr/>
          <a:lstStyle/>
          <a:p>
            <a:r>
              <a:rPr lang="en-US" dirty="0" smtClean="0"/>
              <a:t>Let us find out HCF of 375,150,210.</a:t>
            </a:r>
          </a:p>
          <a:p>
            <a:r>
              <a:rPr lang="en-US" dirty="0" smtClean="0"/>
              <a:t>First we divide 375 </a:t>
            </a:r>
          </a:p>
          <a:p>
            <a:r>
              <a:rPr lang="en-US" dirty="0" smtClean="0"/>
              <a:t>by 150. We get their </a:t>
            </a:r>
          </a:p>
          <a:p>
            <a:r>
              <a:rPr lang="en-US" dirty="0" smtClean="0"/>
              <a:t>HCF as 75.</a:t>
            </a:r>
          </a:p>
          <a:p>
            <a:r>
              <a:rPr lang="en-US" dirty="0" smtClean="0"/>
              <a:t>Then we divide</a:t>
            </a:r>
          </a:p>
          <a:p>
            <a:r>
              <a:rPr lang="en-US" dirty="0" smtClean="0"/>
              <a:t>210 by 75.</a:t>
            </a:r>
          </a:p>
          <a:p>
            <a:r>
              <a:rPr lang="en-US" dirty="0" smtClean="0"/>
              <a:t>We get their HCF </a:t>
            </a:r>
          </a:p>
          <a:p>
            <a:r>
              <a:rPr lang="en-US" dirty="0" smtClean="0"/>
              <a:t>as 15.</a:t>
            </a:r>
          </a:p>
          <a:p>
            <a:r>
              <a:rPr lang="en-US" dirty="0" smtClean="0"/>
              <a:t>So, the HCF of 375,210,150 is 15.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SUMS ON HCF: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Example:  The length and breadth of a room are 3m96cm and 3m respectively. It is to be paved with square tiles. Find the largest size of tile needed.     </a:t>
            </a:r>
          </a:p>
          <a:p>
            <a:pPr>
              <a:buNone/>
            </a:pPr>
            <a:r>
              <a:rPr lang="en-US" sz="2400" dirty="0" smtClean="0"/>
              <a:t>Answer:  length =3m96cm=396cm</a:t>
            </a:r>
          </a:p>
          <a:p>
            <a:pPr>
              <a:buNone/>
            </a:pPr>
            <a:r>
              <a:rPr lang="en-US" sz="2400" dirty="0" smtClean="0"/>
              <a:t>Breadth =3m=300cm</a:t>
            </a:r>
          </a:p>
          <a:p>
            <a:pPr>
              <a:buNone/>
            </a:pPr>
            <a:r>
              <a:rPr lang="en-US" sz="2400" dirty="0" smtClean="0"/>
              <a:t>HCF of 396cm and </a:t>
            </a:r>
          </a:p>
          <a:p>
            <a:pPr>
              <a:buNone/>
            </a:pPr>
            <a:r>
              <a:rPr lang="en-US" sz="2400" dirty="0" smtClean="0"/>
              <a:t>300cm=12cm</a:t>
            </a:r>
          </a:p>
          <a:p>
            <a:pPr>
              <a:buNone/>
            </a:pPr>
            <a:r>
              <a:rPr lang="en-US" sz="2400" dirty="0" smtClean="0"/>
              <a:t>Therefore , the largest</a:t>
            </a:r>
          </a:p>
          <a:p>
            <a:pPr>
              <a:buNone/>
            </a:pPr>
            <a:r>
              <a:rPr lang="en-US" sz="2400" dirty="0" smtClean="0"/>
              <a:t>size of tiles required is</a:t>
            </a:r>
          </a:p>
          <a:p>
            <a:pPr>
              <a:buNone/>
            </a:pPr>
            <a:r>
              <a:rPr lang="en-US" sz="2400" dirty="0" smtClean="0"/>
              <a:t>12cm.</a:t>
            </a:r>
            <a:endParaRPr lang="en-US" sz="2400" dirty="0"/>
          </a:p>
        </p:txBody>
      </p:sp>
      <p:pic>
        <p:nvPicPr>
          <p:cNvPr id="4" name="Picture 3" descr="download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863699"/>
            <a:ext cx="3581400" cy="233075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LCM BY LISTING MULTIPLES:</a:t>
            </a:r>
          </a:p>
          <a:p>
            <a:r>
              <a:rPr lang="en-US" dirty="0" smtClean="0"/>
              <a:t>Lets find out the LCM of 12 and 16.</a:t>
            </a:r>
          </a:p>
          <a:p>
            <a:r>
              <a:rPr lang="en-US" dirty="0" smtClean="0"/>
              <a:t>The multiples of 12 are 12,24,36,48,60......</a:t>
            </a:r>
          </a:p>
          <a:p>
            <a:r>
              <a:rPr lang="en-US" dirty="0" smtClean="0"/>
              <a:t>The multiples of 16 are 16,32,48,64,........</a:t>
            </a:r>
          </a:p>
          <a:p>
            <a:r>
              <a:rPr lang="en-US" dirty="0" smtClean="0"/>
              <a:t>The common multiples are 48,96,.....</a:t>
            </a:r>
          </a:p>
          <a:p>
            <a:r>
              <a:rPr lang="en-US" dirty="0" smtClean="0"/>
              <a:t>The Lowest Common Multiple is 48.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LCM BY PRIME FACTORISATION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26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Lets find out the LCM of 72 and 48.First we will find out the prime </a:t>
            </a:r>
            <a:r>
              <a:rPr lang="en-US" dirty="0" err="1" smtClean="0"/>
              <a:t>factorisation</a:t>
            </a:r>
            <a:r>
              <a:rPr lang="en-US" dirty="0" smtClean="0"/>
              <a:t> of 72 and 48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we will take the common factors that occurs maximum number of </a:t>
            </a:r>
            <a:r>
              <a:rPr lang="en-US" dirty="0" err="1" smtClean="0"/>
              <a:t>times.Then</a:t>
            </a:r>
            <a:r>
              <a:rPr lang="en-US" dirty="0" smtClean="0"/>
              <a:t> we will multiply them with the remaining factors.</a:t>
            </a:r>
          </a:p>
          <a:p>
            <a:r>
              <a:rPr lang="en-US" dirty="0" smtClean="0"/>
              <a:t>LCM of 72 and 48= 2x2x2x3x2x3=144</a:t>
            </a:r>
            <a:endParaRPr lang="en-US" dirty="0"/>
          </a:p>
        </p:txBody>
      </p:sp>
      <p:pic>
        <p:nvPicPr>
          <p:cNvPr id="4" name="Content Placeholder 3" descr="download (3)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695575" y="2667000"/>
            <a:ext cx="4695825" cy="2286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LCM BY COMMON DIVISION METHOD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/>
          <a:lstStyle/>
          <a:p>
            <a:r>
              <a:rPr lang="en-US" dirty="0" smtClean="0"/>
              <a:t>Lets us find out the LCM of 20,25,30.</a:t>
            </a:r>
          </a:p>
          <a:p>
            <a:r>
              <a:rPr lang="en-US" dirty="0" smtClean="0"/>
              <a:t>First we will divide them by their prime factors taking all the numbers together.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So, the LCM is 2x2x3x5x5=300.</a:t>
            </a:r>
          </a:p>
        </p:txBody>
      </p:sp>
      <p:pic>
        <p:nvPicPr>
          <p:cNvPr id="4" name="Content Placeholder 3" descr="download (4)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057400" y="3200400"/>
            <a:ext cx="4724400" cy="181927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SUMS ON LCM: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143000"/>
            <a:ext cx="7406640" cy="5410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Answer: We will find the LCM of 15 minutes and 20 minutes.                      </a:t>
            </a:r>
          </a:p>
          <a:p>
            <a:r>
              <a:rPr lang="en-US" sz="2400" dirty="0" smtClean="0"/>
              <a:t>                     2  15  ,  20</a:t>
            </a:r>
          </a:p>
          <a:p>
            <a:r>
              <a:rPr lang="en-US" sz="2400" dirty="0" smtClean="0"/>
              <a:t>                     2   15  ,  10</a:t>
            </a:r>
          </a:p>
          <a:p>
            <a:r>
              <a:rPr lang="en-US" sz="2400" dirty="0" smtClean="0"/>
              <a:t>                     3   15 ,   5</a:t>
            </a:r>
          </a:p>
          <a:p>
            <a:r>
              <a:rPr lang="en-US" sz="2400" dirty="0" smtClean="0"/>
              <a:t>                     5     5,    5</a:t>
            </a:r>
          </a:p>
          <a:p>
            <a:r>
              <a:rPr lang="en-US" sz="2400" dirty="0" smtClean="0"/>
              <a:t>                             1,    1</a:t>
            </a:r>
          </a:p>
          <a:p>
            <a:r>
              <a:rPr lang="en-US" sz="2400" dirty="0" smtClean="0"/>
              <a:t>LCM= 2x2x3x5=60 minutes=1 hour</a:t>
            </a:r>
          </a:p>
          <a:p>
            <a:r>
              <a:rPr lang="en-US" sz="2400" dirty="0" smtClean="0"/>
              <a:t>So, both the buses will arrive at the station again at 8:00+1 hour=9:00</a:t>
            </a:r>
          </a:p>
          <a:p>
            <a:endParaRPr lang="en-US" dirty="0" smtClean="0"/>
          </a:p>
          <a:p>
            <a:r>
              <a:rPr lang="en-US" dirty="0" smtClean="0"/>
              <a:t>                     </a:t>
            </a:r>
            <a:endParaRPr lang="en-US" dirty="0"/>
          </a:p>
        </p:txBody>
      </p:sp>
      <p:pic>
        <p:nvPicPr>
          <p:cNvPr id="4" name="Content Placeholder 3" descr="hqdefault (1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 t="40000" b="24444"/>
          <a:stretch>
            <a:fillRect/>
          </a:stretch>
        </p:blipFill>
        <p:spPr>
          <a:xfrm>
            <a:off x="1524000" y="1371600"/>
            <a:ext cx="7239000" cy="1219200"/>
          </a:xfrm>
        </p:spPr>
      </p:pic>
      <p:cxnSp>
        <p:nvCxnSpPr>
          <p:cNvPr id="20" name="Straight Connector 19"/>
          <p:cNvCxnSpPr/>
          <p:nvPr/>
        </p:nvCxnSpPr>
        <p:spPr>
          <a:xfrm rot="16200000" flipH="1">
            <a:off x="2590800" y="3657600"/>
            <a:ext cx="160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71800" y="32004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71800" y="3505200"/>
            <a:ext cx="175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5600" y="38862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1800" y="4191000"/>
            <a:ext cx="1905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HCF AND LCM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HCF of given numbers is not greater than any of the numbers.</a:t>
            </a:r>
          </a:p>
          <a:p>
            <a:r>
              <a:rPr lang="en-US" dirty="0" smtClean="0"/>
              <a:t>LCM of given numbers is not smaller than any of the given numbers.</a:t>
            </a:r>
          </a:p>
          <a:p>
            <a:r>
              <a:rPr lang="en-US" dirty="0" smtClean="0"/>
              <a:t>HCF of given numbers is a factor of their LCM .</a:t>
            </a:r>
          </a:p>
          <a:p>
            <a:r>
              <a:rPr lang="en-US" dirty="0" smtClean="0"/>
              <a:t>LCM of given numbers is a multiple of their HCF.</a:t>
            </a:r>
          </a:p>
          <a:p>
            <a:r>
              <a:rPr lang="en-US" dirty="0" smtClean="0"/>
              <a:t>If HCF of two numbers is one of the number , then LCM is the greater number.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/>
          <a:lstStyle/>
          <a:p>
            <a:r>
              <a:rPr lang="en-US" dirty="0" smtClean="0"/>
              <a:t>HCF of co-prime numbers is 1.</a:t>
            </a:r>
          </a:p>
          <a:p>
            <a:r>
              <a:rPr lang="en-US" dirty="0" smtClean="0"/>
              <a:t>LCM of co-prime numbers is their product.</a:t>
            </a:r>
          </a:p>
          <a:p>
            <a:r>
              <a:rPr lang="en-US" dirty="0" smtClean="0"/>
              <a:t>Product of HCF and LCM of two numbers is equal to the product of the numbers.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1020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By paper cutting method find out the HCF of two numbers.</a:t>
            </a:r>
            <a:r>
              <a:rPr lang="en-US" sz="4800" b="1" dirty="0" smtClean="0"/>
              <a:t> </a:t>
            </a:r>
          </a:p>
          <a:p>
            <a:r>
              <a:rPr lang="en-US" sz="4800" b="1" dirty="0" smtClean="0"/>
              <a:t>Aim</a:t>
            </a:r>
            <a:endParaRPr lang="en-US" sz="4800" dirty="0" smtClean="0"/>
          </a:p>
          <a:p>
            <a:r>
              <a:rPr lang="en-US" sz="4800" dirty="0" smtClean="0"/>
              <a:t>To find the HCF of two numbers experimentally based on Euclid's division lemma.</a:t>
            </a:r>
          </a:p>
          <a:p>
            <a:r>
              <a:rPr lang="en-US" sz="4800" b="1" dirty="0" smtClean="0"/>
              <a:t>Material Required</a:t>
            </a:r>
            <a:endParaRPr lang="en-US" sz="4800" dirty="0" smtClean="0"/>
          </a:p>
          <a:p>
            <a:r>
              <a:rPr lang="en-US" sz="4800" dirty="0" smtClean="0"/>
              <a:t>Square sheet and </a:t>
            </a:r>
            <a:r>
              <a:rPr lang="en-US" sz="4800" dirty="0" err="1" smtClean="0"/>
              <a:t>maths</a:t>
            </a:r>
            <a:r>
              <a:rPr lang="en-US" sz="4800" dirty="0" smtClean="0"/>
              <a:t> kit.</a:t>
            </a:r>
          </a:p>
          <a:p>
            <a:r>
              <a:rPr lang="en-US" sz="4800" b="1" dirty="0" smtClean="0"/>
              <a:t>Procedure</a:t>
            </a:r>
            <a:endParaRPr lang="en-US" sz="4800" dirty="0" smtClean="0"/>
          </a:p>
          <a:p>
            <a:r>
              <a:rPr lang="en-US" sz="4800" dirty="0" smtClean="0"/>
              <a:t>1. Cut one strip of length “a” units (a=11 cm) and one strip of length “b” units (b=8 cm) of width 1 cm each (a&gt;b).</a:t>
            </a:r>
          </a:p>
          <a:p>
            <a:r>
              <a:rPr lang="en-US" sz="4800" dirty="0" smtClean="0"/>
              <a:t>2. Paste the strips of length “a” units above the strip of length “b” units aligning them from length as shown in fig 1. The remaining length is say c cm (c=3 cm, b&gt;c).</a:t>
            </a:r>
          </a:p>
          <a:p>
            <a:r>
              <a:rPr lang="en-US" sz="4800" dirty="0" smtClean="0"/>
              <a:t>3. Cut another strip of length b units and 2 strips of c units. Paste the strip of b units above the strips of c unit aligning them from left ad shown in fig 2. The remaining length is say d cm. (d=2 cm, d&lt;c)</a:t>
            </a:r>
          </a:p>
          <a:p>
            <a:r>
              <a:rPr lang="en-US" sz="4800" dirty="0" smtClean="0"/>
              <a:t>4. Repeat the process till the length proceeding strips covered completely and second strip which covers the proceeding strips is the HCF of given number (fig 4).</a:t>
            </a:r>
          </a:p>
          <a:p>
            <a:r>
              <a:rPr lang="en-US" sz="4800" b="1" dirty="0" smtClean="0"/>
              <a:t>Observation</a:t>
            </a:r>
            <a:endParaRPr lang="en-US" sz="4800" dirty="0" smtClean="0"/>
          </a:p>
          <a:p>
            <a:r>
              <a:rPr lang="en-US" sz="4800" dirty="0" smtClean="0"/>
              <a:t>By Euclid's division lemma a=</a:t>
            </a:r>
            <a:r>
              <a:rPr lang="en-US" sz="4800" dirty="0" err="1" smtClean="0"/>
              <a:t>bq+r</a:t>
            </a:r>
            <a:r>
              <a:rPr lang="en-US" sz="4800" dirty="0" smtClean="0"/>
              <a:t>, 0≤r&lt;b</a:t>
            </a:r>
          </a:p>
          <a:p>
            <a:r>
              <a:rPr lang="en-US" sz="4800" dirty="0" smtClean="0"/>
              <a:t>Fig 1. Shows a=b×1+c (q=1,r=c)</a:t>
            </a:r>
          </a:p>
          <a:p>
            <a:r>
              <a:rPr lang="en-US" sz="4800" dirty="0" smtClean="0"/>
              <a:t>Fig 2. shows b=c×2+d (q=2,r=d)</a:t>
            </a:r>
          </a:p>
          <a:p>
            <a:r>
              <a:rPr lang="en-US" sz="4800" dirty="0" smtClean="0"/>
              <a:t>Fig 3. shows c=d×1+e (q=1,r=e)</a:t>
            </a:r>
          </a:p>
          <a:p>
            <a:r>
              <a:rPr lang="en-US" sz="4800" dirty="0" smtClean="0"/>
              <a:t>Fig 4. shows d=e×2+0 (q=2,r=0)</a:t>
            </a:r>
          </a:p>
          <a:p>
            <a:r>
              <a:rPr lang="en-US" sz="4800" dirty="0" smtClean="0"/>
              <a:t>H.C.F. of a and b is e.</a:t>
            </a:r>
          </a:p>
          <a:p>
            <a:r>
              <a:rPr lang="en-US" sz="4800" dirty="0" smtClean="0"/>
              <a:t>Here, a=11 cm, b=8 cm, c=3 cm, d=2 cm and e=1 cm</a:t>
            </a:r>
          </a:p>
          <a:p>
            <a:r>
              <a:rPr lang="en-US" sz="4800" dirty="0" smtClean="0"/>
              <a:t>H.C.F of 11 and 8 is 1.</a:t>
            </a:r>
          </a:p>
          <a:p>
            <a:r>
              <a:rPr lang="en-US" sz="4800" b="1" dirty="0" smtClean="0"/>
              <a:t>Conclusion</a:t>
            </a:r>
            <a:endParaRPr lang="en-US" sz="4800" dirty="0" smtClean="0"/>
          </a:p>
          <a:p>
            <a:r>
              <a:rPr lang="en-US" sz="4800" dirty="0" smtClean="0"/>
              <a:t>Euclid's division lemma can be used for finding the HCF of two or more numbers.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114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Multiples: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getting multiples of a number, we recite the multiplication table of that number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e.g. multiples of 6 are 6, 12, 18, 24 …….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2362200"/>
            <a:ext cx="7498080" cy="1143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Factors: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factor of a number divides the number exactly (with zero as the remainder).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200" baseline="0" dirty="0" smtClean="0">
                <a:latin typeface="Arial" pitchFamily="34" charset="0"/>
                <a:cs typeface="Arial" pitchFamily="34" charset="0"/>
              </a:rPr>
              <a:t>	e.g.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the factors of 14 are 1,2, 7,14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3505200"/>
            <a:ext cx="749808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Prime Number: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number which has only two different factors,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and the number itself is called prime number.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500" baseline="0" dirty="0" smtClean="0">
                <a:latin typeface="Arial" pitchFamily="34" charset="0"/>
                <a:cs typeface="Arial" pitchFamily="34" charset="0"/>
              </a:rPr>
              <a:t>	e.g.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2, 3, 5, 7 ………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17320" y="5334000"/>
            <a:ext cx="7498080" cy="1143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Composite Number: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number which has more than two different factors is called composite number.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e.g. 4. 6, 8, 9 …………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1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2466" y="0"/>
            <a:ext cx="771906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10 examples of daily life situations in your surroundings where you have to apply the concepts of HCF and LCM.</a:t>
            </a:r>
          </a:p>
          <a:p>
            <a:r>
              <a:rPr lang="en-US" dirty="0" smtClean="0"/>
              <a:t>Find out more about Abundant numbers.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INTEGRATION: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339114"/>
            <a:ext cx="6857999" cy="5136879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INTEGRATION:</a:t>
            </a:r>
            <a:endParaRPr lang="en-US" dirty="0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9165" y="2057400"/>
            <a:ext cx="6585671" cy="403860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SUMMARISATION OF THE CHAPTER: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Two prime numbers whose difference is 2 are called as twin prime numbers.</a:t>
            </a:r>
          </a:p>
          <a:p>
            <a:r>
              <a:rPr lang="en-US" dirty="0" smtClean="0"/>
              <a:t>Two numbers are said to be co-prime when they have only 1 as common factor.</a:t>
            </a:r>
          </a:p>
          <a:p>
            <a:r>
              <a:rPr lang="en-US" dirty="0" smtClean="0"/>
              <a:t>Every number has infinite number of multiples and finite number of factors.</a:t>
            </a:r>
          </a:p>
          <a:p>
            <a:r>
              <a:rPr lang="en-US" dirty="0" smtClean="0"/>
              <a:t>A number is divisible by another number if it is divisible by its co-prime factors.</a:t>
            </a:r>
          </a:p>
          <a:p>
            <a:r>
              <a:rPr lang="en-US" dirty="0" smtClean="0"/>
              <a:t>If a number is divisible by two co-prime numbers , then it is divisible by </a:t>
            </a:r>
            <a:r>
              <a:rPr lang="en-US" dirty="0" err="1" smtClean="0"/>
              <a:t>by</a:t>
            </a:r>
            <a:r>
              <a:rPr lang="en-US" dirty="0" smtClean="0"/>
              <a:t> their product.</a:t>
            </a:r>
          </a:p>
          <a:p>
            <a:r>
              <a:rPr lang="en-US" dirty="0" smtClean="0"/>
              <a:t>If two given numbers are divisible by a number , then their sum is divisible by that number.</a:t>
            </a:r>
          </a:p>
          <a:p>
            <a:r>
              <a:rPr lang="en-US" dirty="0" smtClean="0"/>
              <a:t>If two given numbers are divisible by a number , then their difference is also divisible by that number.</a:t>
            </a:r>
          </a:p>
          <a:p>
            <a:r>
              <a:rPr lang="en-US" dirty="0" smtClean="0"/>
              <a:t> Prime </a:t>
            </a:r>
            <a:r>
              <a:rPr lang="en-US" dirty="0" err="1" smtClean="0"/>
              <a:t>factorisation</a:t>
            </a:r>
            <a:r>
              <a:rPr lang="en-US" dirty="0" smtClean="0"/>
              <a:t> of a number is the </a:t>
            </a:r>
            <a:r>
              <a:rPr lang="en-US" dirty="0" err="1" smtClean="0"/>
              <a:t>factorisation</a:t>
            </a:r>
            <a:r>
              <a:rPr lang="en-US" dirty="0" smtClean="0"/>
              <a:t> in which every factor is a prime number.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6019800"/>
          </a:xfrm>
        </p:spPr>
        <p:txBody>
          <a:bodyPr/>
          <a:lstStyle/>
          <a:p>
            <a:r>
              <a:rPr lang="en-US" dirty="0" smtClean="0"/>
              <a:t>HCF is also known as Greatest Common Divisor.</a:t>
            </a:r>
          </a:p>
          <a:p>
            <a:r>
              <a:rPr lang="en-US" dirty="0" smtClean="0"/>
              <a:t>Product of HCF and LCM of two numbers is equal to product of the numbers.</a:t>
            </a:r>
          </a:p>
          <a:p>
            <a:r>
              <a:rPr lang="en-US" dirty="0" smtClean="0"/>
              <a:t>HCF of given numbers is not greater than any of the numbers.</a:t>
            </a:r>
          </a:p>
          <a:p>
            <a:r>
              <a:rPr lang="en-US" dirty="0" smtClean="0"/>
              <a:t>LCM of given numbers is not smaller than any of the numbers.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After learning this chapter , students are able to :</a:t>
            </a:r>
          </a:p>
          <a:p>
            <a:pPr marL="596646" indent="-514350">
              <a:buAutoNum type="alphaLcParenBoth"/>
            </a:pPr>
            <a:r>
              <a:rPr lang="en-US" dirty="0" smtClean="0"/>
              <a:t>Know more about factors and multiples.</a:t>
            </a:r>
          </a:p>
          <a:p>
            <a:pPr marL="596646" indent="-514350">
              <a:buAutoNum type="alphaLcParenBoth"/>
            </a:pPr>
            <a:r>
              <a:rPr lang="en-US" dirty="0" smtClean="0"/>
              <a:t>Find out HCF and LCM using different methods.</a:t>
            </a:r>
          </a:p>
          <a:p>
            <a:pPr marL="596646" indent="-514350">
              <a:buAutoNum type="alphaLcParenBoth"/>
            </a:pPr>
            <a:r>
              <a:rPr lang="en-US" dirty="0" smtClean="0"/>
              <a:t>Solve various word sums based on HCF and LCM.</a:t>
            </a:r>
          </a:p>
          <a:p>
            <a:pPr marL="596646" indent="-514350">
              <a:buAutoNum type="alphaLcParenBoth"/>
            </a:pPr>
            <a:r>
              <a:rPr lang="en-US" dirty="0" smtClean="0"/>
              <a:t>Know more about the properties of HCF and LCM and the relation between them.</a:t>
            </a:r>
          </a:p>
          <a:p>
            <a:pPr marL="596646" indent="-514350">
              <a:buAutoNum type="alphaLcParenBoth"/>
            </a:pPr>
            <a:r>
              <a:rPr lang="en-US" dirty="0" smtClean="0"/>
              <a:t>Create innovative ideas related to HCF and LCM.</a:t>
            </a:r>
          </a:p>
          <a:p>
            <a:pPr marL="596646" indent="-514350">
              <a:buAutoNum type="alphaLcParenBoth"/>
            </a:pPr>
            <a:r>
              <a:rPr lang="en-US" dirty="0" smtClean="0"/>
              <a:t>Apply the skills of HCF and LCM in their daily life situations and </a:t>
            </a:r>
            <a:r>
              <a:rPr lang="en-US" smtClean="0"/>
              <a:t>higher studies.</a:t>
            </a:r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53200" y="5486400"/>
            <a:ext cx="1905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0600" y="5486400"/>
            <a:ext cx="1981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4400" y="38862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24600" y="3200400"/>
            <a:ext cx="2362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52800" y="3200400"/>
            <a:ext cx="2590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2766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39000" y="25908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0" y="25908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2590800"/>
            <a:ext cx="2133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1905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1905000"/>
            <a:ext cx="2133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0" y="11430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905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CONCEPT MAPPING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r>
              <a:rPr lang="en-US" dirty="0" smtClean="0"/>
              <a:t>                                NUMBERS</a:t>
            </a:r>
          </a:p>
          <a:p>
            <a:endParaRPr lang="en-US" sz="1600" dirty="0" smtClean="0"/>
          </a:p>
          <a:p>
            <a:r>
              <a:rPr lang="en-US" sz="1600" dirty="0" smtClean="0"/>
              <a:t>    FACTORS                              TEST OF DIVISIBILITY                              MULTIPLES</a:t>
            </a:r>
          </a:p>
          <a:p>
            <a:endParaRPr lang="en-US" sz="1600" dirty="0" smtClean="0"/>
          </a:p>
          <a:p>
            <a:r>
              <a:rPr lang="en-US" sz="1600" dirty="0" smtClean="0"/>
              <a:t>PRIME FACTORISATION       DIVISIBILITY BY 2,3,4,5,8,9,10,11                         LCM</a:t>
            </a:r>
          </a:p>
          <a:p>
            <a:endParaRPr lang="en-US" sz="1600" dirty="0" smtClean="0"/>
          </a:p>
          <a:p>
            <a:r>
              <a:rPr lang="en-US" sz="1600" dirty="0" smtClean="0"/>
              <a:t>              HCF                           PROPERTIES OF DIVISIBILITY                 FINDING LCM BY</a:t>
            </a:r>
          </a:p>
          <a:p>
            <a:pPr marL="370332" indent="-342900"/>
            <a:r>
              <a:rPr lang="en-US" sz="1600" dirty="0" smtClean="0"/>
              <a:t>                                                                                                     (a)LISTING MULTIPLES</a:t>
            </a:r>
          </a:p>
          <a:p>
            <a:pPr marL="370332" indent="-342900"/>
            <a:r>
              <a:rPr lang="en-US" sz="1600" dirty="0" smtClean="0"/>
              <a:t>     FINDING HCF BY                                                                  (b)PRIME FACTORIZATION       (a) FINDING FACTORS                                                            (c) COMMON DIVISION</a:t>
            </a:r>
          </a:p>
          <a:p>
            <a:pPr marL="370332" indent="-342900"/>
            <a:r>
              <a:rPr lang="en-US" sz="1600" dirty="0" smtClean="0"/>
              <a:t>      (b) PRIME FACTORIZATION </a:t>
            </a:r>
          </a:p>
          <a:p>
            <a:pPr marL="370332" indent="-342900"/>
            <a:r>
              <a:rPr lang="en-US" sz="1600" dirty="0" smtClean="0"/>
              <a:t>      (c)CONTINUED DIVISION </a:t>
            </a:r>
          </a:p>
          <a:p>
            <a:pPr marL="370332" indent="-342900">
              <a:buAutoNum type="alphaLcParenBoth"/>
            </a:pPr>
            <a:endParaRPr lang="en-US" sz="1600" dirty="0" smtClean="0"/>
          </a:p>
          <a:p>
            <a:pPr marL="370332" indent="-342900"/>
            <a:r>
              <a:rPr lang="en-US" sz="1600" dirty="0" smtClean="0"/>
              <a:t>        PROPERTIES OF HCF                                                                PROPERTIES OF LCM</a:t>
            </a:r>
          </a:p>
          <a:p>
            <a:pPr marL="370332" indent="-342900">
              <a:buAutoNum type="alphaLcParenBoth"/>
            </a:pPr>
            <a:endParaRPr lang="en-US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1430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114800" y="1752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1148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3914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353300" y="3009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371600" y="3048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191000" y="2971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1485900" y="3695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638300" y="5295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295400" y="1371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81600" y="1371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1066800" y="1600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7391400" y="1600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6934200" y="4953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9834" y="1676400"/>
            <a:ext cx="648456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ABOUT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49808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One (1) is factor of every number.</a:t>
            </a:r>
          </a:p>
          <a:p>
            <a:r>
              <a:rPr lang="en-US" dirty="0" smtClean="0"/>
              <a:t>Every number is a factor of itself.</a:t>
            </a:r>
          </a:p>
          <a:p>
            <a:r>
              <a:rPr lang="en-US" dirty="0" smtClean="0"/>
              <a:t>Two prime numbers whose difference is 2 are called Twin Prime Numbers.</a:t>
            </a:r>
          </a:p>
          <a:p>
            <a:pPr>
              <a:buNone/>
            </a:pPr>
            <a:r>
              <a:rPr lang="en-US" dirty="0" smtClean="0"/>
              <a:t>	e.g. 5 and 7; 17 and 19.</a:t>
            </a:r>
          </a:p>
          <a:p>
            <a:r>
              <a:rPr lang="en-US" dirty="0" smtClean="0"/>
              <a:t>Two number are said to be Co-prime when they have only 1 as common factor.</a:t>
            </a:r>
          </a:p>
          <a:p>
            <a:pPr>
              <a:buNone/>
            </a:pPr>
            <a:r>
              <a:rPr lang="en-US" dirty="0" smtClean="0"/>
              <a:t>	e.g. 5 and 6; 12 and 13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for Self Evaluation: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Is 35 a prime </a:t>
            </a:r>
            <a:r>
              <a:rPr lang="en-US" dirty="0" err="1" smtClean="0"/>
              <a:t>number?State</a:t>
            </a:r>
            <a:r>
              <a:rPr lang="en-US" dirty="0" smtClean="0"/>
              <a:t> its factors.</a:t>
            </a:r>
          </a:p>
          <a:p>
            <a:r>
              <a:rPr lang="en-US" dirty="0" smtClean="0"/>
              <a:t>2. Is 26 a composite </a:t>
            </a:r>
            <a:r>
              <a:rPr lang="en-US" dirty="0" err="1" smtClean="0"/>
              <a:t>number?State</a:t>
            </a:r>
            <a:r>
              <a:rPr lang="en-US" dirty="0" smtClean="0"/>
              <a:t> its factors?</a:t>
            </a:r>
          </a:p>
          <a:p>
            <a:r>
              <a:rPr lang="en-US" dirty="0" smtClean="0"/>
              <a:t>3.Write the first 5 multiples of 21.</a:t>
            </a:r>
          </a:p>
          <a:p>
            <a:r>
              <a:rPr lang="en-US" dirty="0" smtClean="0"/>
              <a:t>4.Write all the even factors of 20.</a:t>
            </a:r>
          </a:p>
          <a:p>
            <a:r>
              <a:rPr lang="en-US" dirty="0" smtClean="0"/>
              <a:t>5. Write the first 5 prime numbers.</a:t>
            </a:r>
          </a:p>
          <a:p>
            <a:r>
              <a:rPr lang="en-US" dirty="0" smtClean="0"/>
              <a:t>6. Name any 5 two-digit composite numbers.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OF DIVISIBILITY: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/>
              <a:t>Divisibility by 2:</a:t>
            </a:r>
          </a:p>
          <a:p>
            <a:r>
              <a:rPr lang="en-US" dirty="0" smtClean="0"/>
              <a:t>A number is said to be divisible by 2 if the digit at ones place is divisible by 2 i.e. if the digit at ones place is 0,2,4,6,8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(a) 36,72,84, etc are divisible by 2.</a:t>
            </a:r>
          </a:p>
          <a:p>
            <a:r>
              <a:rPr lang="en-US" dirty="0" smtClean="0"/>
              <a:t>(b) 21,67,89,43,etc are not divisible by 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Divisibility by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2819400"/>
          </a:xfrm>
        </p:spPr>
        <p:txBody>
          <a:bodyPr/>
          <a:lstStyle/>
          <a:p>
            <a:r>
              <a:rPr lang="en-US" dirty="0" smtClean="0"/>
              <a:t>A number is divisible by 5 if the digit at ones place is 0 or 5.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(a) 45,85,90,120,etc are divisible by 5.</a:t>
            </a:r>
          </a:p>
          <a:p>
            <a:r>
              <a:rPr lang="en-US" dirty="0" smtClean="0"/>
              <a:t>(b) 32,76,89,77,etc are not divisible by 5.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3733800"/>
            <a:ext cx="7790688" cy="76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Divisibility by 10: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4495800"/>
            <a:ext cx="7239000" cy="236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number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divisible by 10 if the digit at ones place is 0.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Example:</a:t>
            </a:r>
            <a:r>
              <a:rPr lang="en-US" sz="3200" dirty="0" smtClean="0"/>
              <a:t> 20,60,50,etc are divisible by 10.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34,78,56,etc are not divisible by 10.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/>
          <a:lstStyle/>
          <a:p>
            <a:r>
              <a:rPr lang="en-US" dirty="0" smtClean="0"/>
              <a:t>Divisibility by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number is said to be divisible by 4 if the number formed by its digits at tens and ones place is divisible by 4.</a:t>
            </a:r>
          </a:p>
          <a:p>
            <a:r>
              <a:rPr lang="en-US" dirty="0" smtClean="0"/>
              <a:t>Example: Is 35472 divisible by 4?</a:t>
            </a:r>
          </a:p>
          <a:p>
            <a:r>
              <a:rPr lang="en-US" dirty="0" smtClean="0"/>
              <a:t>Lets take the number formed by its digits at tens place and ones place i.e. 72.</a:t>
            </a:r>
          </a:p>
          <a:p>
            <a:r>
              <a:rPr lang="en-US" dirty="0" smtClean="0"/>
              <a:t>4  72  18</a:t>
            </a:r>
          </a:p>
          <a:p>
            <a:pPr>
              <a:buNone/>
            </a:pPr>
            <a:r>
              <a:rPr lang="en-US" dirty="0" smtClean="0"/>
              <a:t>     -4</a:t>
            </a:r>
          </a:p>
          <a:p>
            <a:pPr>
              <a:buNone/>
            </a:pPr>
            <a:r>
              <a:rPr lang="en-US" dirty="0" smtClean="0"/>
              <a:t>      32</a:t>
            </a:r>
          </a:p>
          <a:p>
            <a:pPr>
              <a:buNone/>
            </a:pPr>
            <a:r>
              <a:rPr lang="en-US" dirty="0" smtClean="0"/>
              <a:t>     -32</a:t>
            </a:r>
          </a:p>
          <a:p>
            <a:pPr>
              <a:buNone/>
            </a:pPr>
            <a:r>
              <a:rPr lang="en-US" dirty="0" smtClean="0"/>
              <a:t>        0</a:t>
            </a:r>
          </a:p>
          <a:p>
            <a:pPr>
              <a:buNone/>
            </a:pPr>
            <a:r>
              <a:rPr lang="en-US" dirty="0" smtClean="0"/>
              <a:t>Since the number formed by its digits at tens place and ones place is divisible by 4, so 35472 is divisible by 4.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676400" y="3886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362200" y="3886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4267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1200" y="4953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90600"/>
          </a:xfrm>
        </p:spPr>
        <p:txBody>
          <a:bodyPr/>
          <a:lstStyle/>
          <a:p>
            <a:r>
              <a:rPr lang="en-US" dirty="0" smtClean="0"/>
              <a:t>Divisibility by 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number is divisible by 8 if the number formed by the digits at hundreds , tens and ones place is divisible by 8. `</a:t>
            </a:r>
          </a:p>
          <a:p>
            <a:r>
              <a:rPr lang="en-US" dirty="0" smtClean="0"/>
              <a:t>Example : Is 54632 divisible by 8?</a:t>
            </a:r>
          </a:p>
          <a:p>
            <a:r>
              <a:rPr lang="en-US" dirty="0" smtClean="0"/>
              <a:t>Lets take the number formed by the digits at hundreds place , tens place and ones place i.e. 632 and divide it by 8.</a:t>
            </a:r>
          </a:p>
          <a:p>
            <a:r>
              <a:rPr lang="en-US" dirty="0" smtClean="0"/>
              <a:t>8  632  79</a:t>
            </a:r>
          </a:p>
          <a:p>
            <a:r>
              <a:rPr lang="en-US" dirty="0" smtClean="0"/>
              <a:t>   -56</a:t>
            </a:r>
          </a:p>
          <a:p>
            <a:r>
              <a:rPr lang="en-US" dirty="0" smtClean="0"/>
              <a:t>      72</a:t>
            </a:r>
          </a:p>
          <a:p>
            <a:r>
              <a:rPr lang="en-US" dirty="0" smtClean="0"/>
              <a:t>     -72</a:t>
            </a:r>
          </a:p>
          <a:p>
            <a:r>
              <a:rPr lang="en-US" dirty="0" smtClean="0"/>
              <a:t>        0</a:t>
            </a:r>
          </a:p>
          <a:p>
            <a:r>
              <a:rPr lang="en-US" dirty="0" smtClean="0"/>
              <a:t>Since the number formed by the digits at hundreds place , tens place and ones place is divisible by 8 , so 54632 is also divisible by 8.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752600" y="3124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324100" y="30861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3429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4114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755</TotalTime>
  <Words>2347</Words>
  <Application>Microsoft Office PowerPoint</Application>
  <PresentationFormat>On-screen Show (4:3)</PresentationFormat>
  <Paragraphs>292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Solstice</vt:lpstr>
      <vt:lpstr>FACTORS &amp; MULTIPLES</vt:lpstr>
      <vt:lpstr>LEARNING OBJECTIVES;</vt:lpstr>
      <vt:lpstr>INTRODUCTION</vt:lpstr>
      <vt:lpstr>MORE ABOUT FACTORS</vt:lpstr>
      <vt:lpstr>Questions for Self Evaluation:</vt:lpstr>
      <vt:lpstr>TEST OF DIVISIBILITY:</vt:lpstr>
      <vt:lpstr>Divisibility by 5:</vt:lpstr>
      <vt:lpstr>Divisibility by 4:</vt:lpstr>
      <vt:lpstr>Divisibility by 8:</vt:lpstr>
      <vt:lpstr>Numbers with trailing zeroes:</vt:lpstr>
      <vt:lpstr>Divisibility by 3</vt:lpstr>
      <vt:lpstr>Divisibility by 9:</vt:lpstr>
      <vt:lpstr>Divisibility by 11:</vt:lpstr>
      <vt:lpstr>More on divisibility tests:</vt:lpstr>
      <vt:lpstr>More on divisibility tests:</vt:lpstr>
      <vt:lpstr>Self evaluation questions:</vt:lpstr>
      <vt:lpstr>Prime factorisation:</vt:lpstr>
      <vt:lpstr>HIGHEST COMMON FACTOR: It is also called as Greatest Common Divisor.</vt:lpstr>
      <vt:lpstr>Slide 19</vt:lpstr>
      <vt:lpstr>Slide 20</vt:lpstr>
      <vt:lpstr>FINDING HCF OF THREE OR MORE NUMBERS:</vt:lpstr>
      <vt:lpstr>WORD SUMS ON HCF:</vt:lpstr>
      <vt:lpstr>LEAST COMMON MULTIPLE:</vt:lpstr>
      <vt:lpstr>FINDING LCM BY PRIME FACTORISATION</vt:lpstr>
      <vt:lpstr>FINDING LCM BY COMMON DIVISION METHOD</vt:lpstr>
      <vt:lpstr>WORD SUMS ON LCM:</vt:lpstr>
      <vt:lpstr>PROPERTIES OF HCF AND LCM</vt:lpstr>
      <vt:lpstr>Slide 28</vt:lpstr>
      <vt:lpstr>ACTIVITY:</vt:lpstr>
      <vt:lpstr>Slide 30</vt:lpstr>
      <vt:lpstr>PROJECT:</vt:lpstr>
      <vt:lpstr>ART INTEGRATION:</vt:lpstr>
      <vt:lpstr>ART INTEGRATION:</vt:lpstr>
      <vt:lpstr>SUMMARISATION OF THE CHAPTER:</vt:lpstr>
      <vt:lpstr>Slide 35</vt:lpstr>
      <vt:lpstr>LEARNING OUTCOMES:</vt:lpstr>
      <vt:lpstr>     CONCEPT MAPPING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 PUBLIC SCHOOL UNIT- VIII, BHUBANESWAR</dc:title>
  <dc:creator>SAIONPRINT-2</dc:creator>
  <cp:lastModifiedBy>Ashutosh</cp:lastModifiedBy>
  <cp:revision>51</cp:revision>
  <dcterms:created xsi:type="dcterms:W3CDTF">2006-08-16T00:00:00Z</dcterms:created>
  <dcterms:modified xsi:type="dcterms:W3CDTF">2020-04-27T01:57:42Z</dcterms:modified>
</cp:coreProperties>
</file>